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71" r:id="rId12"/>
    <p:sldId id="27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81" d="100"/>
          <a:sy n="81" d="100"/>
        </p:scale>
        <p:origin x="-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2" y="329187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30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FD8ED-8E57-4D87-BC01-5ECBA1059A25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8171A-85E0-42AA-8AAB-07F4190E1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FD8ED-8E57-4D87-BC01-5ECBA1059A25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8171A-85E0-42AA-8AAB-07F4190E1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7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5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FD8ED-8E57-4D87-BC01-5ECBA1059A25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8171A-85E0-42AA-8AAB-07F4190E1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12A62-447D-4AB3-98E4-4FF39B7F1230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B6F91-660D-44D8-9B8D-072128D81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12A62-447D-4AB3-98E4-4FF39B7F1230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B6F91-660D-44D8-9B8D-072128D81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12A62-447D-4AB3-98E4-4FF39B7F1230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B6F91-660D-44D8-9B8D-072128D81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12A62-447D-4AB3-98E4-4FF39B7F1230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B6F91-660D-44D8-9B8D-072128D81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12A62-447D-4AB3-98E4-4FF39B7F1230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B6F91-660D-44D8-9B8D-072128D81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12A62-447D-4AB3-98E4-4FF39B7F1230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B6F91-660D-44D8-9B8D-072128D81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12A62-447D-4AB3-98E4-4FF39B7F1230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B6F91-660D-44D8-9B8D-072128D81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12A62-447D-4AB3-98E4-4FF39B7F1230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B6F91-660D-44D8-9B8D-072128D81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FD8ED-8E57-4D87-BC01-5ECBA1059A25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8171A-85E0-42AA-8AAB-07F4190E1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12A62-447D-4AB3-98E4-4FF39B7F1230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B6F91-660D-44D8-9B8D-072128D8115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12A62-447D-4AB3-98E4-4FF39B7F1230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B6F91-660D-44D8-9B8D-072128D81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12A62-447D-4AB3-98E4-4FF39B7F1230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B6F91-660D-44D8-9B8D-072128D81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2" y="329187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30" y="434165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FD8ED-8E57-4D87-BC01-5ECBA1059A25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8171A-85E0-42AA-8AAB-07F4190E1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FD8ED-8E57-4D87-BC01-5ECBA1059A25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8171A-85E0-42AA-8AAB-07F4190E1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FD8ED-8E57-4D87-BC01-5ECBA1059A25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8171A-85E0-42AA-8AAB-07F4190E1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FD8ED-8E57-4D87-BC01-5ECBA1059A25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8171A-85E0-42AA-8AAB-07F4190E1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2" y="329187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FD8ED-8E57-4D87-BC01-5ECBA1059A25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8171A-85E0-42AA-8AAB-07F4190E1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FD8ED-8E57-4D87-BC01-5ECBA1059A25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8171A-85E0-42AA-8AAB-07F4190E1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2" y="329187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2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FD8ED-8E57-4D87-BC01-5ECBA1059A25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8171A-85E0-42AA-8AAB-07F4190E12C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2" y="329187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30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8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D0FD8ED-8E57-4D87-BC01-5ECBA1059A25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8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8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588171A-85E0-42AA-8AAB-07F4190E12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BD12A62-447D-4AB3-98E4-4FF39B7F1230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01B6F91-660D-44D8-9B8D-072128D811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6FE122F-5C1C-4868-B29B-1998928FE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Стартовая диагностика первоклассников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8051534-89CD-4BB2-BEC8-41A8D47FA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7200" y="4584700"/>
            <a:ext cx="3860800" cy="6731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для родителей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058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601" y="285596"/>
            <a:ext cx="10553700" cy="7365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ЦОКО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профиль класса и учащегося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01" t="21989" r="4062" b="3612"/>
          <a:stretch/>
        </p:blipFill>
        <p:spPr>
          <a:xfrm>
            <a:off x="2308471" y="1301262"/>
            <a:ext cx="7785100" cy="49274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4120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Успехов Вам, уважаемые родители, и вашему ребёнку в процессе адаптации к первому классу и в дальнейшем обучении в школе!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485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B2A593-61E1-4224-B9CA-AD03161E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391" y="423204"/>
            <a:ext cx="10911840" cy="79599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Стартовая диагностика ЦОКО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7F1889-04B0-428A-97E6-86A6CFA14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1" y="1409702"/>
            <a:ext cx="10604500" cy="5083175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Педагогическая диагностика готовности к школьному обучению.</a:t>
            </a:r>
          </a:p>
          <a:p>
            <a:pPr algn="just"/>
            <a:r>
              <a:rPr lang="ru-R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проверяются 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умения читать, писать, считать…</a:t>
            </a:r>
          </a:p>
          <a:p>
            <a:pPr algn="just"/>
            <a:r>
              <a:rPr lang="ru-R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Проверяются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состояние пространственного и зрительного восприятия;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состояние моторики и зрительно-моторных координаций;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умение проводить классификацию и выделять признаки, по которым она произведена. </a:t>
            </a:r>
          </a:p>
        </p:txBody>
      </p:sp>
    </p:spTree>
    <p:extLst>
      <p:ext uri="{BB962C8B-B14F-4D97-AF65-F5344CB8AC3E}">
        <p14:creationId xmlns:p14="http://schemas.microsoft.com/office/powerpoint/2010/main" val="3803091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B2A593-61E1-4224-B9CA-AD03161E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223" y="434926"/>
            <a:ext cx="10911840" cy="105156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Стартовая диагностика ЦОКО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7F1889-04B0-428A-97E6-86A6CFA14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1" y="1409702"/>
            <a:ext cx="10604500" cy="5083175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Проверяются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наличие интуитивных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дочисловых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представлений;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овладение представлениями, лежащими в основе счета; самим счетом (в пределах 6), представлениями об операциях сложения и вычитания;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умение сравнивать два множества по числу элементов;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фонематического слуха и восприятия;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сформированность предпосылок к успешному овладению звуковым анализом и синтезом.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10822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B2A593-61E1-4224-B9CA-AD03161E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221" y="458372"/>
            <a:ext cx="10911840" cy="105156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Стартовая диагностика ЦОКО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7F1889-04B0-428A-97E6-86A6CFA14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1" y="1409702"/>
            <a:ext cx="10604500" cy="5083175"/>
          </a:xfrm>
        </p:spPr>
        <p:txBody>
          <a:bodyPr>
            <a:normAutofit/>
          </a:bodyPr>
          <a:lstStyle/>
          <a:p>
            <a:pPr indent="449580" algn="just"/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Поступление в школу является для ребенка важным </a:t>
            </a:r>
            <a:r>
              <a:rPr lang="ru-RU" sz="3200" spc="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испытанием его способности к адаптации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49580" algn="just"/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успешного вхождения в школьную жизнь ребёнку необходимо иметь соответствующий уровень зрелости в </a:t>
            </a:r>
            <a:r>
              <a:rPr lang="ru-RU" sz="3200" spc="5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физиологическом, личностном и социальном отношении. </a:t>
            </a:r>
            <a:endParaRPr lang="ru-RU" sz="2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637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B2A593-61E1-4224-B9CA-AD03161E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499" y="470095"/>
            <a:ext cx="10911840" cy="80772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зрелость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7F1889-04B0-428A-97E6-86A6CFA14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1" y="1409702"/>
            <a:ext cx="10604500" cy="5083175"/>
          </a:xfrm>
        </p:spPr>
        <p:txBody>
          <a:bodyPr>
            <a:normAutofit/>
          </a:bodyPr>
          <a:lstStyle/>
          <a:p>
            <a:pPr indent="449580" algn="just"/>
            <a:r>
              <a:rPr lang="ru-RU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Психофизиологическая и интеллектуальная зрелость</a:t>
            </a:r>
            <a:r>
              <a:rPr lang="ru-R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это способность концентрировать внимание, улавливать основные связи между явлениями (аналитическое мышление); это дифференцированное восприятие (например, умение выделить фигуру из фона), умение воспроизводить образец, а также достаточный уровень развития зрительно-моторной координации.</a:t>
            </a:r>
          </a:p>
        </p:txBody>
      </p:sp>
    </p:spTree>
    <p:extLst>
      <p:ext uri="{BB962C8B-B14F-4D97-AF65-F5344CB8AC3E}">
        <p14:creationId xmlns:p14="http://schemas.microsoft.com/office/powerpoint/2010/main" val="1013394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B2A593-61E1-4224-B9CA-AD03161E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499" y="423203"/>
            <a:ext cx="10911840" cy="105156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зрелость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7F1889-04B0-428A-97E6-86A6CFA14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1" y="1409702"/>
            <a:ext cx="10604500" cy="5083175"/>
          </a:xfrm>
        </p:spPr>
        <p:txBody>
          <a:bodyPr>
            <a:normAutofit/>
          </a:bodyPr>
          <a:lstStyle/>
          <a:p>
            <a:pPr indent="449580" algn="just"/>
            <a:r>
              <a:rPr lang="ru-RU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Личностная зрелость 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проявляется, прежде всего, в наличии школьной мотивации, желании занять позицию ученика. Чтобы ребенок успешно учился, он, прежде всего, должен стремиться к новой школьной жизни, к «серьезным» занятиям, «ответственным» поручениям.</a:t>
            </a:r>
          </a:p>
          <a:p>
            <a:pPr indent="0" algn="ctr">
              <a:buNone/>
            </a:pPr>
            <a:endParaRPr lang="ru-RU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ctr">
              <a:buNone/>
            </a:pPr>
            <a:r>
              <a:rPr lang="ru-RU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Отношение близких взрослых к учению как к важной содержательной деятельности!!!</a:t>
            </a:r>
          </a:p>
        </p:txBody>
      </p:sp>
    </p:spTree>
    <p:extLst>
      <p:ext uri="{BB962C8B-B14F-4D97-AF65-F5344CB8AC3E}">
        <p14:creationId xmlns:p14="http://schemas.microsoft.com/office/powerpoint/2010/main" val="17189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B2A593-61E1-4224-B9CA-AD03161E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607" y="388035"/>
            <a:ext cx="10911840" cy="784275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зрелость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7F1889-04B0-428A-97E6-86A6CFA14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1" y="1409702"/>
            <a:ext cx="10604500" cy="5083175"/>
          </a:xfrm>
        </p:spPr>
        <p:txBody>
          <a:bodyPr>
            <a:normAutofit lnSpcReduction="10000"/>
          </a:bodyPr>
          <a:lstStyle/>
          <a:p>
            <a:pPr indent="449580" algn="just"/>
            <a:r>
              <a:rPr lang="ru-RU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Социальная зрелость – 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 потребность ребенка в общении со сверстниками и умение общаться, а также способность исполнять роль ученика. Успешность в сфере общения со сверстниками является важным условием успешной социально-психологической адаптации первоклассника. </a:t>
            </a:r>
          </a:p>
          <a:p>
            <a:pPr indent="0" algn="just">
              <a:buNone/>
            </a:pPr>
            <a:endParaRPr lang="ru-RU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ctr">
              <a:buNone/>
            </a:pPr>
            <a:r>
              <a:rPr lang="ru-RU" sz="3200" b="1" i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Эмоциональная неустойчивость, низкий самоконтроль, излишняя сфокусированность на себе затрудняют установление дружеских отношений. </a:t>
            </a:r>
          </a:p>
        </p:txBody>
      </p:sp>
    </p:spTree>
    <p:extLst>
      <p:ext uri="{BB962C8B-B14F-4D97-AF65-F5344CB8AC3E}">
        <p14:creationId xmlns:p14="http://schemas.microsoft.com/office/powerpoint/2010/main" val="140187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7F1889-04B0-428A-97E6-86A6CFA14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1" y="1409702"/>
            <a:ext cx="10604500" cy="5083175"/>
          </a:xfrm>
        </p:spPr>
        <p:txBody>
          <a:bodyPr>
            <a:normAutofit/>
          </a:bodyPr>
          <a:lstStyle/>
          <a:p>
            <a:pPr indent="0" algn="just">
              <a:buNone/>
            </a:pPr>
            <a:endParaRPr lang="ru-RU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ctr">
              <a:buNone/>
            </a:pP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36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оступление в школу является стрессовой ситуацией для любого ребенка, независимо от уровня подготовленности и зрелости.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861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B2A593-61E1-4224-B9CA-AD03161E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221" y="376313"/>
            <a:ext cx="10911840" cy="81944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выявления готовности к школе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7F1889-04B0-428A-97E6-86A6CFA14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1" y="1409702"/>
            <a:ext cx="10604500" cy="5083175"/>
          </a:xfrm>
        </p:spPr>
        <p:txBody>
          <a:bodyPr>
            <a:normAutofit/>
          </a:bodyPr>
          <a:lstStyle/>
          <a:p>
            <a:pPr marL="685800" indent="-457200" algn="just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Рисунок человека</a:t>
            </a:r>
          </a:p>
          <a:p>
            <a:pPr marL="685800" indent="-457200" algn="just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Графический диктант </a:t>
            </a:r>
          </a:p>
          <a:p>
            <a:pPr marL="685800" indent="-457200" algn="just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Образец и правило</a:t>
            </a:r>
          </a:p>
          <a:p>
            <a:pPr marL="685800" indent="-457200" algn="just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Первая буква</a:t>
            </a:r>
          </a:p>
          <a:p>
            <a:pPr marL="685800" indent="-457200" algn="just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Тест отношений к школе «Домики»</a:t>
            </a:r>
          </a:p>
          <a:p>
            <a:pPr marL="685800" indent="-457200" algn="just"/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Анкета для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163278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368</Words>
  <Application>Microsoft Office PowerPoint</Application>
  <PresentationFormat>Произвольный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Аспект</vt:lpstr>
      <vt:lpstr>1_Аспект</vt:lpstr>
      <vt:lpstr>Стартовая диагностика первоклассников</vt:lpstr>
      <vt:lpstr>Стартовая диагностика ЦОКО </vt:lpstr>
      <vt:lpstr>Стартовая диагностика ЦОКО </vt:lpstr>
      <vt:lpstr>Стартовая диагностика ЦОКО </vt:lpstr>
      <vt:lpstr>Школьная зрелость</vt:lpstr>
      <vt:lpstr>Школьная зрелость</vt:lpstr>
      <vt:lpstr>Школьная зрелость</vt:lpstr>
      <vt:lpstr>Презентация PowerPoint</vt:lpstr>
      <vt:lpstr>Методики выявления готовности к школе</vt:lpstr>
      <vt:lpstr>Диагностика ЦОКО  - профиль класса и учащегося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Стартовая диагностика первоклассников</dc:title>
  <dc:creator>Мурашкина Л.А.</dc:creator>
  <cp:lastModifiedBy>Изумрудинка</cp:lastModifiedBy>
  <cp:revision>3</cp:revision>
  <dcterms:created xsi:type="dcterms:W3CDTF">2021-09-11T05:34:02Z</dcterms:created>
  <dcterms:modified xsi:type="dcterms:W3CDTF">2023-09-23T09:00:30Z</dcterms:modified>
</cp:coreProperties>
</file>